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8" autoAdjust="0"/>
    <p:restoredTop sz="94720"/>
  </p:normalViewPr>
  <p:slideViewPr>
    <p:cSldViewPr snapToGrid="0">
      <p:cViewPr varScale="1">
        <p:scale>
          <a:sx n="91" d="100"/>
          <a:sy n="91" d="100"/>
        </p:scale>
        <p:origin x="1352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6E2D4-E246-637F-D8AE-895626C9C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C56E0F-C190-29DC-4AF6-5C375366A1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343E9-D2B0-15CF-997E-0D7A32F6E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8628-060F-4BBF-A284-0970B1971E41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4EE14-15D9-A809-5805-21E886343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811FA-EE78-7EDF-FF94-0588A37C2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8A0-C3A5-4614-A3D3-EBAB23FEC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922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EFE93-CF13-7319-A804-06F56AB90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74ABA2-4EC9-A7C0-6086-43475C9307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4D35D-AD20-8F31-4CBC-27159B41A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8628-060F-4BBF-A284-0970B1971E41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3876B-13BD-F865-27AD-2CB05BCB1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2571B-2FF1-8BD7-EBB5-0EAACE97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8A0-C3A5-4614-A3D3-EBAB23FEC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31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104521-1076-4177-C25A-87AFDE041B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D6FCCF-5FF9-0EED-F1A8-5BC9963312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230F-84C3-74C3-AF63-B64A3E547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8628-060F-4BBF-A284-0970B1971E41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F38D6-CFCF-3BCA-C88F-3F6B01A9B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C3E71-48CD-AA51-071D-F20E44080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8A0-C3A5-4614-A3D3-EBAB23FEC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75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AAA5B-5D5C-DEE9-29B9-E0B55DD37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59836-BC5C-25D7-6AB6-DD815CE4E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68C4F-F3BB-2A06-C80D-29DD69BCD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8628-060F-4BBF-A284-0970B1971E41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B0642-01D8-497D-41A3-7A81DF8E4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0DE39-A7C7-88A6-35B2-13F559612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8A0-C3A5-4614-A3D3-EBAB23FEC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46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73051-7430-8B69-31D8-ACFAA3874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0D353-1198-0AB1-2F31-464E09E46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2CC68-1C3C-DD4B-ED97-4DB4D9DC2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8628-060F-4BBF-A284-0970B1971E41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55DB9-7BF3-E772-F71F-C63F5BD1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4C86B-A98E-DA73-310F-18708F5C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8A0-C3A5-4614-A3D3-EBAB23FEC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942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B1046-E5C6-ADF4-6D0C-C1F28BE0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D2397-9858-09F0-0825-1B4B81EFC3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1F100B-A91A-4231-13EE-46AFD915D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168C03-BD30-C22D-2244-64C685F13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8628-060F-4BBF-A284-0970B1971E41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EBC79-5F7B-6146-39EC-0326CA40F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60897-39C5-F02A-5ED3-9FB9B77AC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8A0-C3A5-4614-A3D3-EBAB23FEC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90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6E082-232B-EC77-544B-DFFAB66B8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5BB23-263E-0253-01B7-32DFAEA3B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F17CE7-6F58-0892-9A2B-800182CDB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E67ED1-8274-F071-F50D-F96B2758C0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E0D3B3-C4F3-A846-BB87-154F89E513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9903D-B555-B526-7086-832D9BE85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8628-060F-4BBF-A284-0970B1971E41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AD4080-D192-85CB-5512-734F03185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72BE98-17E1-4912-84B8-C5EB1F209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8A0-C3A5-4614-A3D3-EBAB23FEC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51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E2A02-AF5B-AF68-86E7-99DC88ACC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91E0B5-5CBE-C900-E449-3AA37F2E8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8628-060F-4BBF-A284-0970B1971E41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B3736B-4540-54FF-CFC8-CFF66742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104462-8C10-560E-1527-645EBDC51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8A0-C3A5-4614-A3D3-EBAB23FEC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447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5BCC75-D8CF-F7F5-7992-C4D5738F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8628-060F-4BBF-A284-0970B1971E41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1DB32F-F6DD-50D7-8158-677A4C083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09BA2A-6B82-23F4-9801-B2F504439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8A0-C3A5-4614-A3D3-EBAB23FEC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845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BADE-8C26-0EA6-447B-71A37AEE8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2D52B-98B5-8B80-59E3-457B36737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0C06F8-20FA-F9A4-DECC-F5EEF5B9C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AB139F-36A6-3FDC-B320-4179F2F1F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8628-060F-4BBF-A284-0970B1971E41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428706-75A0-CBF3-817E-B35AF0EAE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B177E5-F6B2-1BD1-3D64-996346E5A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8A0-C3A5-4614-A3D3-EBAB23FEC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654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A09B1-6A6A-A068-45A5-3EC5E5764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B86CD1-7B3B-EDF9-EFE7-5E2451F36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1E9B8D-6F01-53DD-2394-D8F933492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7C471-DCF0-98DB-96CD-FA43FDCE9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8628-060F-4BBF-A284-0970B1971E41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A7E2A-9C28-EADD-54E0-769D5099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0AF27-2564-4D6C-95DF-65218DC1F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D8A0-C3A5-4614-A3D3-EBAB23FEC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44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3D307C-C5FF-6785-8E3F-D37C0D4E0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982A5F-6797-440D-CED2-8B45B928E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C1220-710F-A706-8BAC-22153BCE6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BE8628-060F-4BBF-A284-0970B1971E41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92426-A1A8-03DA-2F5E-E9BF9B3198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25AEC-5E66-1741-63A8-6EC6A65F4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CFD8A0-C3A5-4614-A3D3-EBAB23FEC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71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B305E-ECA8-93BD-3DE4-20D9F2FA1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FE8A6A7-4EFF-B8AA-071A-F2926441E5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63" y="300251"/>
            <a:ext cx="1069222" cy="108000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D9F4B668-B01E-BDFD-E387-EEBDAD6E7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869" y="603156"/>
            <a:ext cx="9144000" cy="804389"/>
          </a:xfrm>
        </p:spPr>
        <p:txBody>
          <a:bodyPr>
            <a:normAutofit/>
          </a:bodyPr>
          <a:lstStyle/>
          <a:p>
            <a:pPr algn="l"/>
            <a:r>
              <a:rPr lang="en-GB" sz="4800" b="1" dirty="0">
                <a:solidFill>
                  <a:srgbClr val="006C5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Roehampton Club overview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DD09C1-B090-14D8-4050-63F3D464478C}"/>
              </a:ext>
            </a:extLst>
          </p:cNvPr>
          <p:cNvSpPr txBox="1"/>
          <p:nvPr/>
        </p:nvSpPr>
        <p:spPr>
          <a:xfrm>
            <a:off x="811892" y="1831168"/>
            <a:ext cx="703946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 hole Golf Course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28 Tennis Courts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6 Squash Courts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2 </a:t>
            </a:r>
            <a:r>
              <a:rPr lang="en-GB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Padel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Courts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4 Croquet Lawns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Health Club with Gym and both Indoor and </a:t>
            </a:r>
            <a:r>
              <a:rPr lang="en-GB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Outdoor Pools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Clubhouse with 2 Bars and Restaurants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Sports Injuries Clinic and Beauty Salon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F243BF-CC17-E95E-E376-2121AFE2DCC7}"/>
              </a:ext>
            </a:extLst>
          </p:cNvPr>
          <p:cNvCxnSpPr>
            <a:cxnSpLocks/>
          </p:cNvCxnSpPr>
          <p:nvPr/>
        </p:nvCxnSpPr>
        <p:spPr>
          <a:xfrm>
            <a:off x="368869" y="1530350"/>
            <a:ext cx="11528816" cy="0"/>
          </a:xfrm>
          <a:prstGeom prst="line">
            <a:avLst/>
          </a:prstGeom>
          <a:ln>
            <a:solidFill>
              <a:srgbClr val="006C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C0A14FF0-B498-3D7A-98D0-4D44BD24E6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7664" y="1831168"/>
            <a:ext cx="3101344" cy="454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8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B305E-ECA8-93BD-3DE4-20D9F2FA1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FE8A6A7-4EFF-B8AA-071A-F2926441E5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63" y="300251"/>
            <a:ext cx="1069222" cy="108000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D9F4B668-B01E-BDFD-E387-EEBDAD6E7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869" y="603156"/>
            <a:ext cx="9144000" cy="804389"/>
          </a:xfrm>
        </p:spPr>
        <p:txBody>
          <a:bodyPr>
            <a:normAutofit fontScale="90000"/>
          </a:bodyPr>
          <a:lstStyle/>
          <a:p>
            <a:pPr algn="l"/>
            <a:r>
              <a:rPr lang="en-GB" sz="4800" b="1" dirty="0">
                <a:solidFill>
                  <a:srgbClr val="006C5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we mean by Sustainability?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DD09C1-B090-14D8-4050-63F3D464478C}"/>
              </a:ext>
            </a:extLst>
          </p:cNvPr>
          <p:cNvSpPr txBox="1"/>
          <p:nvPr/>
        </p:nvSpPr>
        <p:spPr>
          <a:xfrm>
            <a:off x="288402" y="1530350"/>
            <a:ext cx="113405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‘Sustainability in business refers to a company’s strategy and actions to reduce adverse environmental and social impacts resulting from business operations. REDUCE, REUSE, RECYCLE.’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F243BF-CC17-E95E-E376-2121AFE2DCC7}"/>
              </a:ext>
            </a:extLst>
          </p:cNvPr>
          <p:cNvCxnSpPr>
            <a:cxnSpLocks/>
          </p:cNvCxnSpPr>
          <p:nvPr/>
        </p:nvCxnSpPr>
        <p:spPr>
          <a:xfrm>
            <a:off x="368869" y="1530350"/>
            <a:ext cx="11528816" cy="0"/>
          </a:xfrm>
          <a:prstGeom prst="line">
            <a:avLst/>
          </a:prstGeom>
          <a:ln>
            <a:solidFill>
              <a:srgbClr val="006C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2973F15-85C4-CAD5-FA20-2B16661D2DF2}"/>
              </a:ext>
            </a:extLst>
          </p:cNvPr>
          <p:cNvSpPr txBox="1"/>
          <p:nvPr/>
        </p:nvSpPr>
        <p:spPr>
          <a:xfrm>
            <a:off x="1088873" y="3114089"/>
            <a:ext cx="97395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Wingdings" pitchFamily="2" charset="2"/>
              <a:buChar char="Ø"/>
            </a:pPr>
            <a:r>
              <a:rPr lang="en-GB" sz="2400" b="0" i="0" u="none" strike="noStrike" dirty="0">
                <a:solidFill>
                  <a:srgbClr val="161616"/>
                </a:solidFill>
                <a:effectLst/>
                <a:latin typeface="inherit"/>
              </a:rPr>
              <a:t>Improving energy management efficiency by using alternative power sources and carbon accounting.</a:t>
            </a:r>
          </a:p>
          <a:p>
            <a:pPr marL="285750" indent="-285750" fontAlgn="base">
              <a:buFont typeface="Wingdings" pitchFamily="2" charset="2"/>
              <a:buChar char="Ø"/>
            </a:pPr>
            <a:r>
              <a:rPr lang="en-GB" sz="2400" b="0" i="0" u="none" strike="noStrike" dirty="0">
                <a:solidFill>
                  <a:srgbClr val="161616"/>
                </a:solidFill>
                <a:effectLst/>
                <a:latin typeface="inherit"/>
              </a:rPr>
              <a:t>Deploying infrastructure that reduces greenhouse gas (GHG) emissions, preserves water resources and eliminates waste.</a:t>
            </a:r>
          </a:p>
          <a:p>
            <a:pPr marL="285750" indent="-285750" fontAlgn="base">
              <a:buFont typeface="Wingdings" pitchFamily="2" charset="2"/>
              <a:buChar char="Ø"/>
            </a:pPr>
            <a:r>
              <a:rPr lang="en-GB" sz="2400" b="0" i="0" u="none" strike="noStrike" dirty="0">
                <a:solidFill>
                  <a:srgbClr val="161616"/>
                </a:solidFill>
                <a:effectLst/>
                <a:latin typeface="inherit"/>
              </a:rPr>
              <a:t>Operating dynamic and efficient supply chains to empower a circular economy, encourage reuse, design out waste, promote sustainable consumption and protect natural resources.</a:t>
            </a:r>
          </a:p>
          <a:p>
            <a:pPr marL="285750" indent="-285750" fontAlgn="base">
              <a:buFont typeface="Wingdings" pitchFamily="2" charset="2"/>
              <a:buChar char="Ø"/>
            </a:pPr>
            <a:r>
              <a:rPr lang="en-GB" sz="2400" b="0" i="0" u="none" strike="noStrike" dirty="0">
                <a:solidFill>
                  <a:srgbClr val="161616"/>
                </a:solidFill>
                <a:effectLst/>
                <a:latin typeface="inherit"/>
              </a:rPr>
              <a:t>Enabling sustainable development by assessing risks and improving resiliency while adhering to external regulations and development goals.</a:t>
            </a:r>
          </a:p>
          <a:p>
            <a:pPr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3985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B305E-ECA8-93BD-3DE4-20D9F2FA1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FE8A6A7-4EFF-B8AA-071A-F2926441E5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63" y="300251"/>
            <a:ext cx="1069222" cy="108000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D9F4B668-B01E-BDFD-E387-EEBDAD6E7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869" y="603156"/>
            <a:ext cx="9144000" cy="804389"/>
          </a:xfrm>
        </p:spPr>
        <p:txBody>
          <a:bodyPr>
            <a:normAutofit/>
          </a:bodyPr>
          <a:lstStyle/>
          <a:p>
            <a:pPr algn="l"/>
            <a:r>
              <a:rPr lang="en-GB" sz="4800" b="1" dirty="0">
                <a:solidFill>
                  <a:srgbClr val="006C5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did we attack the problem?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DD09C1-B090-14D8-4050-63F3D464478C}"/>
              </a:ext>
            </a:extLst>
          </p:cNvPr>
          <p:cNvSpPr txBox="1"/>
          <p:nvPr/>
        </p:nvSpPr>
        <p:spPr>
          <a:xfrm>
            <a:off x="937381" y="1799193"/>
            <a:ext cx="1014488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Appointed Board Member to lead programme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 up Environmental Committee to investigate areas of concern/improvement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Made initial assessment of current Carbon Footprint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Determined long term goals and agreed with Board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Looked for ‘quick wins’ and implemented them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 up energy monitoring systems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Defined medium and longer term strategies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Assessed cost implications/payback timescales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Made budgetary provisions in Club Master Plan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Implemented pilot projects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Planned and rolled out main projects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F243BF-CC17-E95E-E376-2121AFE2DCC7}"/>
              </a:ext>
            </a:extLst>
          </p:cNvPr>
          <p:cNvCxnSpPr>
            <a:cxnSpLocks/>
          </p:cNvCxnSpPr>
          <p:nvPr/>
        </p:nvCxnSpPr>
        <p:spPr>
          <a:xfrm>
            <a:off x="368869" y="1530350"/>
            <a:ext cx="11528816" cy="0"/>
          </a:xfrm>
          <a:prstGeom prst="line">
            <a:avLst/>
          </a:prstGeom>
          <a:ln>
            <a:solidFill>
              <a:srgbClr val="006C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00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B305E-ECA8-93BD-3DE4-20D9F2FA1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FE8A6A7-4EFF-B8AA-071A-F2926441E5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63" y="300251"/>
            <a:ext cx="1069222" cy="108000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D9F4B668-B01E-BDFD-E387-EEBDAD6E7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869" y="603156"/>
            <a:ext cx="9144000" cy="804389"/>
          </a:xfrm>
        </p:spPr>
        <p:txBody>
          <a:bodyPr>
            <a:normAutofit fontScale="90000"/>
          </a:bodyPr>
          <a:lstStyle/>
          <a:p>
            <a:pPr algn="l"/>
            <a:r>
              <a:rPr lang="en-GB" sz="4800" b="1" dirty="0">
                <a:solidFill>
                  <a:srgbClr val="006C5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have we implemented so far?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DD09C1-B090-14D8-4050-63F3D464478C}"/>
              </a:ext>
            </a:extLst>
          </p:cNvPr>
          <p:cNvSpPr txBox="1"/>
          <p:nvPr/>
        </p:nvSpPr>
        <p:spPr>
          <a:xfrm>
            <a:off x="973632" y="1729095"/>
            <a:ext cx="7931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Quick wins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F243BF-CC17-E95E-E376-2121AFE2DCC7}"/>
              </a:ext>
            </a:extLst>
          </p:cNvPr>
          <p:cNvCxnSpPr>
            <a:cxnSpLocks/>
          </p:cNvCxnSpPr>
          <p:nvPr/>
        </p:nvCxnSpPr>
        <p:spPr>
          <a:xfrm>
            <a:off x="368869" y="1530350"/>
            <a:ext cx="11528816" cy="0"/>
          </a:xfrm>
          <a:prstGeom prst="line">
            <a:avLst/>
          </a:prstGeom>
          <a:ln>
            <a:solidFill>
              <a:srgbClr val="006C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1EB92C8-4C24-3C57-03FB-5DD54EE8F809}"/>
              </a:ext>
            </a:extLst>
          </p:cNvPr>
          <p:cNvSpPr txBox="1"/>
          <p:nvPr/>
        </p:nvSpPr>
        <p:spPr>
          <a:xfrm>
            <a:off x="973632" y="2451059"/>
            <a:ext cx="96942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Member Engagement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Reduction in plastics use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Food waste collection, composting and use as fertiliser on site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Water use reduction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Paper use reduction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Towel use policy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Outdoor pool cover and use policy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Food supplier policy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Completed LED lighting rollout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Implemented PIR controlled lighting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Implement solar pilot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Extend energy monitoring programme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03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B305E-ECA8-93BD-3DE4-20D9F2FA1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FE8A6A7-4EFF-B8AA-071A-F2926441E5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63" y="300251"/>
            <a:ext cx="1069222" cy="108000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D9F4B668-B01E-BDFD-E387-EEBDAD6E7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869" y="603156"/>
            <a:ext cx="9144000" cy="804389"/>
          </a:xfrm>
        </p:spPr>
        <p:txBody>
          <a:bodyPr>
            <a:normAutofit fontScale="90000"/>
          </a:bodyPr>
          <a:lstStyle/>
          <a:p>
            <a:pPr algn="l"/>
            <a:r>
              <a:rPr lang="en-GB" sz="4800" b="1" dirty="0">
                <a:solidFill>
                  <a:srgbClr val="006C5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have we implemented so far?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DD09C1-B090-14D8-4050-63F3D464478C}"/>
              </a:ext>
            </a:extLst>
          </p:cNvPr>
          <p:cNvSpPr txBox="1"/>
          <p:nvPr/>
        </p:nvSpPr>
        <p:spPr>
          <a:xfrm>
            <a:off x="741135" y="1729094"/>
            <a:ext cx="10968265" cy="523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Larger Projects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F243BF-CC17-E95E-E376-2121AFE2DCC7}"/>
              </a:ext>
            </a:extLst>
          </p:cNvPr>
          <p:cNvCxnSpPr>
            <a:cxnSpLocks/>
          </p:cNvCxnSpPr>
          <p:nvPr/>
        </p:nvCxnSpPr>
        <p:spPr>
          <a:xfrm>
            <a:off x="368869" y="1530350"/>
            <a:ext cx="11528816" cy="0"/>
          </a:xfrm>
          <a:prstGeom prst="line">
            <a:avLst/>
          </a:prstGeom>
          <a:ln>
            <a:solidFill>
              <a:srgbClr val="006C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DAA69B9-00F9-06FE-4E68-FA6F068CD093}"/>
              </a:ext>
            </a:extLst>
          </p:cNvPr>
          <p:cNvSpPr txBox="1"/>
          <p:nvPr/>
        </p:nvSpPr>
        <p:spPr>
          <a:xfrm>
            <a:off x="741135" y="2907694"/>
            <a:ext cx="100873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itchFamily="2" charset="2"/>
              <a:buChar char="Ø"/>
            </a:pPr>
            <a:r>
              <a:rPr lang="en-GB" sz="2400" dirty="0"/>
              <a:t>Install EV charging stations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sz="2400" dirty="0"/>
              <a:t>Golf course drainage and water retention improvements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sz="2400" dirty="0"/>
              <a:t>Solar arrays on all appropriate rooftops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sz="2400" dirty="0"/>
              <a:t>Electrify all appliances in the kitchen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sz="2400" dirty="0"/>
              <a:t>Electrify grounds machinery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sz="2400" dirty="0"/>
              <a:t>Modify golf course bunkers to reduce maintenance and materials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sz="2400" dirty="0"/>
              <a:t>Manage estate to increase biodiversity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092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B305E-ECA8-93BD-3DE4-20D9F2FA1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FE8A6A7-4EFF-B8AA-071A-F2926441E5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63" y="300251"/>
            <a:ext cx="1069222" cy="108000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D9F4B668-B01E-BDFD-E387-EEBDAD6E7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869" y="603156"/>
            <a:ext cx="9144000" cy="804389"/>
          </a:xfrm>
        </p:spPr>
        <p:txBody>
          <a:bodyPr>
            <a:normAutofit fontScale="90000"/>
          </a:bodyPr>
          <a:lstStyle/>
          <a:p>
            <a:pPr algn="l"/>
            <a:r>
              <a:rPr lang="en-GB" sz="4800" b="1" dirty="0">
                <a:solidFill>
                  <a:srgbClr val="006C5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Building development and renovations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F243BF-CC17-E95E-E376-2121AFE2DCC7}"/>
              </a:ext>
            </a:extLst>
          </p:cNvPr>
          <p:cNvCxnSpPr>
            <a:cxnSpLocks/>
          </p:cNvCxnSpPr>
          <p:nvPr/>
        </p:nvCxnSpPr>
        <p:spPr>
          <a:xfrm>
            <a:off x="368869" y="1530350"/>
            <a:ext cx="11528816" cy="0"/>
          </a:xfrm>
          <a:prstGeom prst="line">
            <a:avLst/>
          </a:prstGeom>
          <a:ln>
            <a:solidFill>
              <a:srgbClr val="006C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43B25AC-AD8A-C945-878A-592BE3C6D8E9}"/>
              </a:ext>
            </a:extLst>
          </p:cNvPr>
          <p:cNvSpPr txBox="1"/>
          <p:nvPr/>
        </p:nvSpPr>
        <p:spPr>
          <a:xfrm>
            <a:off x="2998143" y="1748145"/>
            <a:ext cx="60989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0" i="0" u="none" strike="noStrike" dirty="0">
                <a:solidFill>
                  <a:schemeClr val="bg1">
                    <a:lumMod val="10000"/>
                  </a:schemeClr>
                </a:solidFill>
                <a:effectLst/>
                <a:latin typeface="Poppins" panose="020B0604020202020204" pitchFamily="34" charset="0"/>
              </a:rPr>
              <a:t>Building Research Establishment Environmental Assessment Methodology - BREEAM</a:t>
            </a:r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66FC4C-F631-1728-025E-A611E5B3DC41}"/>
              </a:ext>
            </a:extLst>
          </p:cNvPr>
          <p:cNvSpPr txBox="1"/>
          <p:nvPr/>
        </p:nvSpPr>
        <p:spPr>
          <a:xfrm>
            <a:off x="892326" y="257213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E1122B-58BF-140E-F320-0C3AD5D9C793}"/>
              </a:ext>
            </a:extLst>
          </p:cNvPr>
          <p:cNvSpPr txBox="1"/>
          <p:nvPr/>
        </p:nvSpPr>
        <p:spPr>
          <a:xfrm>
            <a:off x="5105969" y="2756799"/>
            <a:ext cx="39911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Ecology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Pollution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Waste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Energy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Management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Water consumption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Health and well being 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Efficiency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Materials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en-GB" dirty="0"/>
              <a:t>Transport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95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B305E-ECA8-93BD-3DE4-20D9F2FA1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FE8A6A7-4EFF-B8AA-071A-F2926441E5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63" y="300251"/>
            <a:ext cx="1069222" cy="108000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D9F4B668-B01E-BDFD-E387-EEBDAD6E7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869" y="603156"/>
            <a:ext cx="9144000" cy="804389"/>
          </a:xfrm>
        </p:spPr>
        <p:txBody>
          <a:bodyPr>
            <a:normAutofit/>
          </a:bodyPr>
          <a:lstStyle/>
          <a:p>
            <a:pPr algn="l"/>
            <a:r>
              <a:rPr lang="en-GB" sz="4800" b="1" dirty="0">
                <a:solidFill>
                  <a:srgbClr val="006C5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next?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DD09C1-B090-14D8-4050-63F3D464478C}"/>
              </a:ext>
            </a:extLst>
          </p:cNvPr>
          <p:cNvSpPr txBox="1"/>
          <p:nvPr/>
        </p:nvSpPr>
        <p:spPr>
          <a:xfrm>
            <a:off x="731727" y="1680450"/>
            <a:ext cx="11340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Electrify, electrify, electrify!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F243BF-CC17-E95E-E376-2121AFE2DCC7}"/>
              </a:ext>
            </a:extLst>
          </p:cNvPr>
          <p:cNvCxnSpPr>
            <a:cxnSpLocks/>
          </p:cNvCxnSpPr>
          <p:nvPr/>
        </p:nvCxnSpPr>
        <p:spPr>
          <a:xfrm>
            <a:off x="368869" y="1530350"/>
            <a:ext cx="11528816" cy="0"/>
          </a:xfrm>
          <a:prstGeom prst="line">
            <a:avLst/>
          </a:prstGeom>
          <a:ln>
            <a:solidFill>
              <a:srgbClr val="006C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1301560-11E7-8867-CD24-BB8BDFE1D7E6}"/>
              </a:ext>
            </a:extLst>
          </p:cNvPr>
          <p:cNvSpPr txBox="1"/>
          <p:nvPr/>
        </p:nvSpPr>
        <p:spPr>
          <a:xfrm>
            <a:off x="846969" y="2514600"/>
            <a:ext cx="96456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</a:rPr>
              <a:t>Replace propane air handling unit in Indoor Tennis Centre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</a:rPr>
              <a:t>Replace diesel fuelled frost protection units on seasonal bubbles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</a:rPr>
              <a:t>Implement battery solutions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</a:rPr>
              <a:t>Install lightweight solar array on ITC roof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</a:rPr>
              <a:t>Install ASHP systems to heat pools in Health Club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</a:rPr>
              <a:t>Replace gas heating systems with ASHPs in Health Club and Clubhouse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</a:rPr>
              <a:t>Monitor and reduce consumption wherever possible. </a:t>
            </a:r>
          </a:p>
          <a:p>
            <a:pPr marL="342900" indent="-342900" algn="l">
              <a:buFont typeface="Wingdings" pitchFamily="2" charset="2"/>
              <a:buChar char="Ø"/>
            </a:pPr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983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B305E-ECA8-93BD-3DE4-20D9F2FA1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FE8A6A7-4EFF-B8AA-071A-F2926441E5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63" y="300251"/>
            <a:ext cx="1069222" cy="108000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D9F4B668-B01E-BDFD-E387-EEBDAD6E7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869" y="603156"/>
            <a:ext cx="9144000" cy="804389"/>
          </a:xfrm>
        </p:spPr>
        <p:txBody>
          <a:bodyPr>
            <a:normAutofit fontScale="90000"/>
          </a:bodyPr>
          <a:lstStyle/>
          <a:p>
            <a:pPr algn="l"/>
            <a:r>
              <a:rPr lang="en-GB" sz="4800" b="1" dirty="0">
                <a:solidFill>
                  <a:srgbClr val="006C5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we mean by Sustainability?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DD09C1-B090-14D8-4050-63F3D464478C}"/>
              </a:ext>
            </a:extLst>
          </p:cNvPr>
          <p:cNvSpPr txBox="1"/>
          <p:nvPr/>
        </p:nvSpPr>
        <p:spPr>
          <a:xfrm>
            <a:off x="288402" y="1530350"/>
            <a:ext cx="113405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‘Sustainability in business refers to a company’s strategy and actions to reduce adverse environmental and social impacts resulting from business operations’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F243BF-CC17-E95E-E376-2121AFE2DCC7}"/>
              </a:ext>
            </a:extLst>
          </p:cNvPr>
          <p:cNvCxnSpPr>
            <a:cxnSpLocks/>
          </p:cNvCxnSpPr>
          <p:nvPr/>
        </p:nvCxnSpPr>
        <p:spPr>
          <a:xfrm>
            <a:off x="368869" y="1530350"/>
            <a:ext cx="11528816" cy="0"/>
          </a:xfrm>
          <a:prstGeom prst="line">
            <a:avLst/>
          </a:prstGeom>
          <a:ln>
            <a:solidFill>
              <a:srgbClr val="006C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2973F15-85C4-CAD5-FA20-2B16661D2DF2}"/>
              </a:ext>
            </a:extLst>
          </p:cNvPr>
          <p:cNvSpPr txBox="1"/>
          <p:nvPr/>
        </p:nvSpPr>
        <p:spPr>
          <a:xfrm>
            <a:off x="1088873" y="3114089"/>
            <a:ext cx="97395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Wingdings" pitchFamily="2" charset="2"/>
              <a:buChar char="Ø"/>
            </a:pPr>
            <a:r>
              <a:rPr lang="en-GB" sz="2400" b="0" i="0" u="none" strike="noStrike" dirty="0">
                <a:solidFill>
                  <a:srgbClr val="161616"/>
                </a:solidFill>
                <a:effectLst/>
                <a:latin typeface="inherit"/>
              </a:rPr>
              <a:t>Improving energy management efficiency by using alternative power sources and carbon accounting.</a:t>
            </a:r>
          </a:p>
          <a:p>
            <a:pPr marL="285750" indent="-285750" fontAlgn="base">
              <a:buFont typeface="Wingdings" pitchFamily="2" charset="2"/>
              <a:buChar char="Ø"/>
            </a:pPr>
            <a:r>
              <a:rPr lang="en-GB" sz="2400" b="0" i="0" u="none" strike="noStrike" dirty="0">
                <a:solidFill>
                  <a:srgbClr val="161616"/>
                </a:solidFill>
                <a:effectLst/>
                <a:latin typeface="inherit"/>
              </a:rPr>
              <a:t>Deploying infrastructure that reduces greenhouse gas (GHG) emissions, preserves water resources and eliminates waste.</a:t>
            </a:r>
          </a:p>
          <a:p>
            <a:pPr marL="285750" indent="-285750" fontAlgn="base">
              <a:buFont typeface="Wingdings" pitchFamily="2" charset="2"/>
              <a:buChar char="Ø"/>
            </a:pPr>
            <a:r>
              <a:rPr lang="en-GB" sz="2400" b="0" i="0" u="none" strike="noStrike" dirty="0">
                <a:solidFill>
                  <a:srgbClr val="161616"/>
                </a:solidFill>
                <a:effectLst/>
                <a:latin typeface="inherit"/>
              </a:rPr>
              <a:t>Operating dynamic and efficient supply chains to empower a circular economy, encourage reuse, design out waste, promote sustainable consumption and protect natural resources.</a:t>
            </a:r>
          </a:p>
          <a:p>
            <a:pPr marL="285750" indent="-285750" fontAlgn="base">
              <a:buFont typeface="Wingdings" pitchFamily="2" charset="2"/>
              <a:buChar char="Ø"/>
            </a:pPr>
            <a:r>
              <a:rPr lang="en-GB" sz="2400" b="0" i="0" u="none" strike="noStrike" dirty="0">
                <a:solidFill>
                  <a:srgbClr val="161616"/>
                </a:solidFill>
                <a:effectLst/>
                <a:latin typeface="inherit"/>
              </a:rPr>
              <a:t>Enabling sustainable development by assessing risks and improving resiliency while adhering to external regulations and development goals.</a:t>
            </a:r>
          </a:p>
          <a:p>
            <a:pPr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4331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6D95C8-884A-2A59-73A2-720D179D40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F75657E-A8E4-8BB7-B944-2FF048C5C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63" y="300251"/>
            <a:ext cx="1069222" cy="108000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350E122-B5B8-4BFB-2A93-D98EA457519B}"/>
              </a:ext>
            </a:extLst>
          </p:cNvPr>
          <p:cNvCxnSpPr>
            <a:cxnSpLocks/>
          </p:cNvCxnSpPr>
          <p:nvPr/>
        </p:nvCxnSpPr>
        <p:spPr>
          <a:xfrm>
            <a:off x="368869" y="1530350"/>
            <a:ext cx="11528816" cy="0"/>
          </a:xfrm>
          <a:prstGeom prst="line">
            <a:avLst/>
          </a:prstGeom>
          <a:ln>
            <a:solidFill>
              <a:srgbClr val="006C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29CC072-E7C7-9A44-7D5E-1B3C890BD7F6}"/>
              </a:ext>
            </a:extLst>
          </p:cNvPr>
          <p:cNvSpPr txBox="1"/>
          <p:nvPr/>
        </p:nvSpPr>
        <p:spPr>
          <a:xfrm>
            <a:off x="3050268" y="3247358"/>
            <a:ext cx="610053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0" b="1" dirty="0">
                <a:solidFill>
                  <a:srgbClr val="006C5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Any Questions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906764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543</Words>
  <Application>Microsoft Macintosh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inherit</vt:lpstr>
      <vt:lpstr>Poppins</vt:lpstr>
      <vt:lpstr>Wingdings</vt:lpstr>
      <vt:lpstr>Office Theme</vt:lpstr>
      <vt:lpstr>Roehampton Club overview</vt:lpstr>
      <vt:lpstr>What do we mean by Sustainability?</vt:lpstr>
      <vt:lpstr>How did we attack the problem?</vt:lpstr>
      <vt:lpstr>What have we implemented so far?</vt:lpstr>
      <vt:lpstr>What have we implemented so far?</vt:lpstr>
      <vt:lpstr>Building development and renovations</vt:lpstr>
      <vt:lpstr>What next?</vt:lpstr>
      <vt:lpstr>What do we mean by Sustainability?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Daniella Fox</dc:creator>
  <cp:lastModifiedBy>Phillip Sandilands</cp:lastModifiedBy>
  <cp:revision>6</cp:revision>
  <dcterms:created xsi:type="dcterms:W3CDTF">2025-04-24T07:45:19Z</dcterms:created>
  <dcterms:modified xsi:type="dcterms:W3CDTF">2025-05-20T09:51:34Z</dcterms:modified>
</cp:coreProperties>
</file>